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1"/>
  </p:notesMasterIdLst>
  <p:sldIdLst>
    <p:sldId id="256" r:id="rId2"/>
    <p:sldId id="2786" r:id="rId3"/>
    <p:sldId id="2783" r:id="rId4"/>
    <p:sldId id="2784" r:id="rId5"/>
    <p:sldId id="2785" r:id="rId6"/>
    <p:sldId id="2703" r:id="rId7"/>
    <p:sldId id="2704" r:id="rId8"/>
    <p:sldId id="2705" r:id="rId9"/>
    <p:sldId id="589" r:id="rId10"/>
    <p:sldId id="2702" r:id="rId11"/>
    <p:sldId id="2708" r:id="rId12"/>
    <p:sldId id="2709" r:id="rId13"/>
    <p:sldId id="2710" r:id="rId14"/>
    <p:sldId id="416" r:id="rId15"/>
    <p:sldId id="417" r:id="rId16"/>
    <p:sldId id="2676" r:id="rId17"/>
    <p:sldId id="2677" r:id="rId18"/>
    <p:sldId id="802" r:id="rId19"/>
    <p:sldId id="590" r:id="rId20"/>
    <p:sldId id="2769" r:id="rId21"/>
    <p:sldId id="2770" r:id="rId22"/>
    <p:sldId id="2771" r:id="rId23"/>
    <p:sldId id="2772" r:id="rId24"/>
    <p:sldId id="2773" r:id="rId25"/>
    <p:sldId id="2782" r:id="rId26"/>
    <p:sldId id="2774" r:id="rId27"/>
    <p:sldId id="2775" r:id="rId28"/>
    <p:sldId id="2776" r:id="rId29"/>
    <p:sldId id="2777" r:id="rId30"/>
    <p:sldId id="2778" r:id="rId31"/>
    <p:sldId id="2779" r:id="rId32"/>
    <p:sldId id="2780" r:id="rId33"/>
    <p:sldId id="2781" r:id="rId34"/>
    <p:sldId id="492" r:id="rId35"/>
    <p:sldId id="684" r:id="rId36"/>
    <p:sldId id="453" r:id="rId37"/>
    <p:sldId id="473" r:id="rId38"/>
    <p:sldId id="474" r:id="rId39"/>
    <p:sldId id="454" r:id="rId40"/>
    <p:sldId id="455" r:id="rId41"/>
    <p:sldId id="703" r:id="rId42"/>
    <p:sldId id="496" r:id="rId43"/>
    <p:sldId id="261" r:id="rId44"/>
    <p:sldId id="685" r:id="rId45"/>
    <p:sldId id="493" r:id="rId46"/>
    <p:sldId id="419" r:id="rId47"/>
    <p:sldId id="420" r:id="rId48"/>
    <p:sldId id="495" r:id="rId49"/>
    <p:sldId id="680" r:id="rId50"/>
    <p:sldId id="497" r:id="rId51"/>
    <p:sldId id="498" r:id="rId52"/>
    <p:sldId id="477" r:id="rId53"/>
    <p:sldId id="436" r:id="rId54"/>
    <p:sldId id="444" r:id="rId55"/>
    <p:sldId id="699" r:id="rId56"/>
    <p:sldId id="681" r:id="rId57"/>
    <p:sldId id="461" r:id="rId58"/>
    <p:sldId id="462" r:id="rId59"/>
    <p:sldId id="506" r:id="rId60"/>
    <p:sldId id="464" r:id="rId61"/>
    <p:sldId id="480" r:id="rId62"/>
    <p:sldId id="481" r:id="rId63"/>
    <p:sldId id="465" r:id="rId64"/>
    <p:sldId id="423" r:id="rId65"/>
    <p:sldId id="424" r:id="rId66"/>
    <p:sldId id="482" r:id="rId67"/>
    <p:sldId id="2688" r:id="rId68"/>
    <p:sldId id="2744" r:id="rId69"/>
    <p:sldId id="2745" r:id="rId70"/>
    <p:sldId id="2746" r:id="rId71"/>
    <p:sldId id="2747" r:id="rId72"/>
    <p:sldId id="2787" r:id="rId73"/>
    <p:sldId id="2748" r:id="rId74"/>
    <p:sldId id="2749" r:id="rId75"/>
    <p:sldId id="502" r:id="rId76"/>
    <p:sldId id="504" r:id="rId77"/>
    <p:sldId id="505" r:id="rId78"/>
    <p:sldId id="503" r:id="rId79"/>
    <p:sldId id="2765" r:id="rId80"/>
    <p:sldId id="805" r:id="rId81"/>
    <p:sldId id="2689" r:id="rId82"/>
    <p:sldId id="2690" r:id="rId83"/>
    <p:sldId id="2662" r:id="rId84"/>
    <p:sldId id="307" r:id="rId85"/>
    <p:sldId id="2715" r:id="rId86"/>
    <p:sldId id="2718" r:id="rId87"/>
    <p:sldId id="2719" r:id="rId88"/>
    <p:sldId id="2720" r:id="rId89"/>
    <p:sldId id="2717" r:id="rId90"/>
    <p:sldId id="2663" r:id="rId91"/>
    <p:sldId id="779" r:id="rId92"/>
    <p:sldId id="306" r:id="rId93"/>
    <p:sldId id="2672" r:id="rId94"/>
    <p:sldId id="2691" r:id="rId95"/>
    <p:sldId id="2692" r:id="rId96"/>
    <p:sldId id="2693" r:id="rId97"/>
    <p:sldId id="803" r:id="rId98"/>
    <p:sldId id="2700" r:id="rId99"/>
    <p:sldId id="2764" r:id="rId100"/>
    <p:sldId id="2751" r:id="rId101"/>
    <p:sldId id="2752" r:id="rId102"/>
    <p:sldId id="2753" r:id="rId103"/>
    <p:sldId id="2754" r:id="rId104"/>
    <p:sldId id="2755" r:id="rId105"/>
    <p:sldId id="2756" r:id="rId106"/>
    <p:sldId id="2757" r:id="rId107"/>
    <p:sldId id="2758" r:id="rId108"/>
    <p:sldId id="2759" r:id="rId109"/>
    <p:sldId id="2760" r:id="rId110"/>
    <p:sldId id="2761" r:id="rId111"/>
    <p:sldId id="2762" r:id="rId112"/>
    <p:sldId id="2763" r:id="rId113"/>
    <p:sldId id="2766" r:id="rId114"/>
    <p:sldId id="744" r:id="rId115"/>
    <p:sldId id="745" r:id="rId116"/>
    <p:sldId id="746" r:id="rId117"/>
    <p:sldId id="747" r:id="rId118"/>
    <p:sldId id="748" r:id="rId119"/>
    <p:sldId id="2653" r:id="rId120"/>
    <p:sldId id="2655" r:id="rId121"/>
    <p:sldId id="2656" r:id="rId122"/>
    <p:sldId id="2657" r:id="rId123"/>
    <p:sldId id="2658" r:id="rId124"/>
    <p:sldId id="2654" r:id="rId125"/>
    <p:sldId id="2660" r:id="rId126"/>
    <p:sldId id="2661" r:id="rId127"/>
    <p:sldId id="2659" r:id="rId128"/>
    <p:sldId id="2652" r:id="rId129"/>
    <p:sldId id="743" r:id="rId130"/>
    <p:sldId id="268" r:id="rId131"/>
    <p:sldId id="2767" r:id="rId132"/>
    <p:sldId id="750" r:id="rId133"/>
    <p:sldId id="754" r:id="rId134"/>
    <p:sldId id="755" r:id="rId135"/>
    <p:sldId id="751" r:id="rId136"/>
    <p:sldId id="752" r:id="rId137"/>
    <p:sldId id="2694" r:id="rId138"/>
    <p:sldId id="2695" r:id="rId139"/>
    <p:sldId id="2768" r:id="rId140"/>
    <p:sldId id="771" r:id="rId141"/>
    <p:sldId id="2647" r:id="rId142"/>
    <p:sldId id="2648" r:id="rId143"/>
    <p:sldId id="2649" r:id="rId144"/>
    <p:sldId id="767" r:id="rId145"/>
    <p:sldId id="768" r:id="rId146"/>
    <p:sldId id="769" r:id="rId147"/>
    <p:sldId id="770" r:id="rId148"/>
    <p:sldId id="772" r:id="rId149"/>
    <p:sldId id="592" r:id="rId150"/>
    <p:sldId id="707" r:id="rId151"/>
    <p:sldId id="708" r:id="rId152"/>
    <p:sldId id="593" r:id="rId153"/>
    <p:sldId id="302" r:id="rId154"/>
    <p:sldId id="2669" r:id="rId155"/>
    <p:sldId id="594" r:id="rId156"/>
    <p:sldId id="595" r:id="rId157"/>
    <p:sldId id="596" r:id="rId158"/>
    <p:sldId id="597" r:id="rId159"/>
    <p:sldId id="598" r:id="rId160"/>
    <p:sldId id="599" r:id="rId161"/>
    <p:sldId id="709" r:id="rId162"/>
    <p:sldId id="710" r:id="rId163"/>
    <p:sldId id="601" r:id="rId164"/>
    <p:sldId id="689" r:id="rId165"/>
    <p:sldId id="696" r:id="rId166"/>
    <p:sldId id="711" r:id="rId167"/>
    <p:sldId id="258" r:id="rId168"/>
    <p:sldId id="2713" r:id="rId169"/>
    <p:sldId id="780" r:id="rId170"/>
    <p:sldId id="303" r:id="rId171"/>
    <p:sldId id="534" r:id="rId172"/>
    <p:sldId id="536" r:id="rId173"/>
    <p:sldId id="2699" r:id="rId174"/>
    <p:sldId id="537" r:id="rId175"/>
    <p:sldId id="581" r:id="rId176"/>
    <p:sldId id="538" r:id="rId177"/>
    <p:sldId id="539" r:id="rId178"/>
    <p:sldId id="579" r:id="rId179"/>
    <p:sldId id="540" r:id="rId180"/>
    <p:sldId id="543" r:id="rId181"/>
    <p:sldId id="541" r:id="rId182"/>
    <p:sldId id="580" r:id="rId183"/>
    <p:sldId id="582" r:id="rId184"/>
    <p:sldId id="542" r:id="rId185"/>
    <p:sldId id="2714" r:id="rId186"/>
    <p:sldId id="561" r:id="rId187"/>
    <p:sldId id="573" r:id="rId188"/>
    <p:sldId id="718" r:id="rId189"/>
    <p:sldId id="634" r:id="rId190"/>
    <p:sldId id="719" r:id="rId191"/>
    <p:sldId id="575" r:id="rId192"/>
    <p:sldId id="636" r:id="rId193"/>
    <p:sldId id="637" r:id="rId194"/>
    <p:sldId id="720" r:id="rId195"/>
    <p:sldId id="721" r:id="rId196"/>
    <p:sldId id="499" r:id="rId197"/>
    <p:sldId id="701" r:id="rId198"/>
    <p:sldId id="722" r:id="rId199"/>
    <p:sldId id="2711" r:id="rId200"/>
    <p:sldId id="723" r:id="rId201"/>
    <p:sldId id="724" r:id="rId202"/>
    <p:sldId id="725" r:id="rId203"/>
    <p:sldId id="587" r:id="rId204"/>
    <p:sldId id="658" r:id="rId205"/>
    <p:sldId id="588" r:id="rId206"/>
    <p:sldId id="616" r:id="rId207"/>
    <p:sldId id="622" r:id="rId208"/>
    <p:sldId id="628" r:id="rId209"/>
    <p:sldId id="678" r:id="rId210"/>
    <p:sldId id="679" r:id="rId211"/>
    <p:sldId id="717" r:id="rId212"/>
    <p:sldId id="2712" r:id="rId213"/>
    <p:sldId id="641" r:id="rId214"/>
    <p:sldId id="642" r:id="rId215"/>
    <p:sldId id="257" r:id="rId216"/>
    <p:sldId id="644" r:id="rId217"/>
    <p:sldId id="2673" r:id="rId218"/>
    <p:sldId id="645" r:id="rId219"/>
    <p:sldId id="728" r:id="rId220"/>
    <p:sldId id="732" r:id="rId221"/>
    <p:sldId id="2721" r:id="rId222"/>
    <p:sldId id="2722" r:id="rId223"/>
    <p:sldId id="2723" r:id="rId224"/>
    <p:sldId id="2724" r:id="rId225"/>
    <p:sldId id="2725" r:id="rId226"/>
    <p:sldId id="2726" r:id="rId227"/>
    <p:sldId id="2727" r:id="rId228"/>
    <p:sldId id="2728" r:id="rId229"/>
    <p:sldId id="2729" r:id="rId230"/>
    <p:sldId id="2730" r:id="rId231"/>
    <p:sldId id="2731" r:id="rId232"/>
    <p:sldId id="2732" r:id="rId233"/>
    <p:sldId id="2733" r:id="rId234"/>
    <p:sldId id="2734" r:id="rId235"/>
    <p:sldId id="2737" r:id="rId236"/>
    <p:sldId id="2743" r:id="rId237"/>
    <p:sldId id="2738" r:id="rId238"/>
    <p:sldId id="2739" r:id="rId239"/>
    <p:sldId id="2740" r:id="rId240"/>
    <p:sldId id="2741" r:id="rId241"/>
    <p:sldId id="2742" r:id="rId242"/>
    <p:sldId id="643" r:id="rId243"/>
    <p:sldId id="646" r:id="rId244"/>
    <p:sldId id="647" r:id="rId245"/>
    <p:sldId id="2736" r:id="rId246"/>
    <p:sldId id="653" r:id="rId247"/>
    <p:sldId id="654" r:id="rId248"/>
    <p:sldId id="655" r:id="rId249"/>
    <p:sldId id="741" r:id="rId250"/>
    <p:sldId id="793" r:id="rId251"/>
    <p:sldId id="991" r:id="rId252"/>
    <p:sldId id="2650" r:id="rId253"/>
    <p:sldId id="749" r:id="rId254"/>
    <p:sldId id="795" r:id="rId255"/>
    <p:sldId id="794" r:id="rId256"/>
    <p:sldId id="796" r:id="rId257"/>
    <p:sldId id="797" r:id="rId258"/>
    <p:sldId id="659" r:id="rId259"/>
    <p:sldId id="660" r:id="rId260"/>
    <p:sldId id="661" r:id="rId261"/>
    <p:sldId id="662" r:id="rId262"/>
    <p:sldId id="663" r:id="rId263"/>
    <p:sldId id="664" r:id="rId264"/>
    <p:sldId id="665" r:id="rId265"/>
    <p:sldId id="666" r:id="rId266"/>
    <p:sldId id="667" r:id="rId267"/>
    <p:sldId id="668" r:id="rId268"/>
    <p:sldId id="669" r:id="rId269"/>
    <p:sldId id="670" r:id="rId270"/>
    <p:sldId id="671" r:id="rId271"/>
    <p:sldId id="672" r:id="rId272"/>
    <p:sldId id="673" r:id="rId273"/>
    <p:sldId id="674" r:id="rId274"/>
    <p:sldId id="675" r:id="rId275"/>
    <p:sldId id="676" r:id="rId276"/>
    <p:sldId id="677" r:id="rId277"/>
    <p:sldId id="2664" r:id="rId278"/>
    <p:sldId id="2665" r:id="rId279"/>
    <p:sldId id="2666" r:id="rId280"/>
    <p:sldId id="2667" r:id="rId281"/>
    <p:sldId id="2707" r:id="rId282"/>
    <p:sldId id="773" r:id="rId283"/>
    <p:sldId id="774" r:id="rId284"/>
    <p:sldId id="775" r:id="rId285"/>
    <p:sldId id="776" r:id="rId286"/>
    <p:sldId id="2696" r:id="rId287"/>
    <p:sldId id="2697" r:id="rId288"/>
    <p:sldId id="2698" r:id="rId289"/>
    <p:sldId id="2701" r:id="rId2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-41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tulkaha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9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6.jpg"/><Relationship Id="rId4" Type="http://schemas.openxmlformats.org/officeDocument/2006/relationships/image" Target="../media/image33.png"/><Relationship Id="rId9" Type="http://schemas.openxmlformats.org/officeDocument/2006/relationships/hyperlink" Target="https://icon-library.com/png/838526.html" TargetMode="Externa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svg/159422-computer-programmer" TargetMode="External"/><Relationship Id="rId4" Type="http://schemas.openxmlformats.org/officeDocument/2006/relationships/image" Target="../media/image14.sv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9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get-started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>
                <a:hlinkClick r:id="rId2"/>
              </a:rPr>
              <a:t>https://www.linkedin.com/in/atulkahate/</a:t>
            </a:r>
            <a:endParaRPr lang="en-IN" noProof="0" dirty="0"/>
          </a:p>
          <a:p>
            <a:r>
              <a:rPr lang="en-IN" dirty="0"/>
              <a:t>Course Repository: https://github.com/atulkahatecdac/agenticai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#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Control model personality and style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  <a:endParaRPr lang="en-GB" sz="16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Step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Name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LANGCHAIN_PROJECT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99022"/>
              </p:ext>
            </p:extLst>
          </p:nvPr>
        </p:nvGraphicFramePr>
        <p:xfrm>
          <a:off x="474651" y="1539940"/>
          <a:ext cx="11461410" cy="505301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1974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Non-deterministic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Possibly produces a different output/outcome for the same question at different times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50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B032-1470-C12B-7DEA-E0AA91E8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CFB9F-E282-C8F6-E8FA-5ABD0DCD9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17436"/>
              </p:ext>
            </p:extLst>
          </p:nvPr>
        </p:nvGraphicFramePr>
        <p:xfrm>
          <a:off x="760836" y="1476617"/>
          <a:ext cx="10463250" cy="508912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177808">
                  <a:extLst>
                    <a:ext uri="{9D8B030D-6E8A-4147-A177-3AD203B41FA5}">
                      <a16:colId xmlns:a16="http://schemas.microsoft.com/office/drawing/2014/main" val="534226007"/>
                    </a:ext>
                  </a:extLst>
                </a:gridCol>
                <a:gridCol w="3985667">
                  <a:extLst>
                    <a:ext uri="{9D8B030D-6E8A-4147-A177-3AD203B41FA5}">
                      <a16:colId xmlns:a16="http://schemas.microsoft.com/office/drawing/2014/main" val="3759792275"/>
                    </a:ext>
                  </a:extLst>
                </a:gridCol>
                <a:gridCol w="4299775">
                  <a:extLst>
                    <a:ext uri="{9D8B030D-6E8A-4147-A177-3AD203B41FA5}">
                      <a16:colId xmlns:a16="http://schemas.microsoft.com/office/drawing/2014/main" val="359770987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Concept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 / Notes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91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LangChain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 framework to build applications around LLMs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Helps manage prompts, chains, agents, and memory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29789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core language model used for generating text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OpenAI GPT, LLaMA, GPT-OSS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42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Prompt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Input text or instructions for the LLM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"Summarize this text in one sentence"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16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Sequence of steps combining multiple LLM calls or processing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Summarization → Translation → Formatting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934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Agent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that can take actions using logic or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Calculator agent, QA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01348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Keeps context across multiple interactions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Remembers user preferences or conversation history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98659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ReAct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Reasoning + Action pattern for agents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decides whether to think or act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41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Schema / Messages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Structured format for inputs/outputs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HumanMessage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AIMessage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SystemMessage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184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C:\code\agenticai\9_general\langchain_basics)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168604"/>
              </p:ext>
            </p:extLst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69289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and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Rate and Abuse Control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52444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Auto-GPT / LangGraph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4867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and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709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B5097-5F32-6D18-DBEE-753072E7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C50E38-9983-F7B2-91B8-B8A26286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Before We Start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05AFD-D176-D06D-45E8-2521C110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4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1: Define the Agent’s Purpose</a:t>
            </a:r>
            <a:endParaRPr lang="en-US" b="1" dirty="0"/>
          </a:p>
          <a:p>
            <a:pPr lvl="1"/>
            <a:r>
              <a:rPr lang="en-US" b="1" dirty="0"/>
              <a:t>What problem does it solve? </a:t>
            </a:r>
            <a:r>
              <a:rPr lang="en-US" dirty="0"/>
              <a:t>(e.g., customer support, data analysis, booking assistant)</a:t>
            </a:r>
          </a:p>
          <a:p>
            <a:pPr lvl="1"/>
            <a:r>
              <a:rPr lang="en-US" b="1" dirty="0"/>
              <a:t>Who is the user? </a:t>
            </a:r>
            <a:r>
              <a:rPr lang="en-US" dirty="0"/>
              <a:t>(end-user, developer, business)</a:t>
            </a:r>
          </a:p>
          <a:p>
            <a:pPr lvl="1"/>
            <a:r>
              <a:rPr lang="en-US" b="1" dirty="0"/>
              <a:t>Success criteria</a:t>
            </a:r>
            <a:r>
              <a:rPr lang="en-US" dirty="0"/>
              <a:t> - What does "working well" look like?</a:t>
            </a:r>
          </a:p>
          <a:p>
            <a:r>
              <a:rPr lang="en-US" b="1" dirty="0"/>
              <a:t>Step 2: Choose Tools/Functions</a:t>
            </a:r>
          </a:p>
          <a:p>
            <a:pPr lvl="1"/>
            <a:r>
              <a:rPr lang="en-US" b="1" dirty="0"/>
              <a:t>List capabilities needed</a:t>
            </a:r>
            <a:r>
              <a:rPr lang="en-US" dirty="0"/>
              <a:t> (e.g., search web, query database, send email, calculate)</a:t>
            </a:r>
          </a:p>
          <a:p>
            <a:pPr lvl="1"/>
            <a:r>
              <a:rPr lang="en-US" b="1" dirty="0"/>
              <a:t>Create function definitions</a:t>
            </a:r>
            <a:r>
              <a:rPr lang="en-US" dirty="0"/>
              <a:t> - Name, description, parameters</a:t>
            </a:r>
          </a:p>
          <a:p>
            <a:pPr lvl="1"/>
            <a:r>
              <a:rPr lang="en-US" b="1" dirty="0"/>
              <a:t>Keep tools focused</a:t>
            </a:r>
            <a:r>
              <a:rPr lang="en-US" dirty="0"/>
              <a:t> - Each tool does ONE thing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42B197B-EFFC-D0ED-B12B-02688E2600D0}"/>
              </a:ext>
            </a:extLst>
          </p:cNvPr>
          <p:cNvSpPr txBox="1"/>
          <p:nvPr/>
        </p:nvSpPr>
        <p:spPr>
          <a:xfrm>
            <a:off x="6929474" y="47025"/>
            <a:ext cx="1458852" cy="10977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1400" dirty="0"/>
              <a:t>You are an expert Java developer, who also specializes in </a:t>
            </a:r>
            <a:r>
              <a:rPr lang="en-IN" sz="1400" dirty="0" err="1"/>
              <a:t>SpringBoot</a:t>
            </a:r>
            <a:endParaRPr lang="en-GB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Step 3: Design the System Prompt</a:t>
            </a:r>
            <a:endParaRPr lang="en-US" b="1" dirty="0"/>
          </a:p>
          <a:p>
            <a:pPr lvl="1"/>
            <a:r>
              <a:rPr lang="en-US" b="1" dirty="0"/>
              <a:t>Define the role </a:t>
            </a:r>
            <a:r>
              <a:rPr lang="en-US" dirty="0"/>
              <a:t>- "You are a helpful customer support agent..."</a:t>
            </a:r>
          </a:p>
          <a:p>
            <a:pPr lvl="1"/>
            <a:r>
              <a:rPr lang="en-US" b="1" dirty="0"/>
              <a:t>Set the personality </a:t>
            </a:r>
            <a:r>
              <a:rPr lang="en-US" dirty="0"/>
              <a:t>- Professional? Friendly? Concise?</a:t>
            </a:r>
          </a:p>
          <a:p>
            <a:pPr lvl="1"/>
            <a:r>
              <a:rPr lang="en-US" b="1" dirty="0"/>
              <a:t>Add constraints </a:t>
            </a:r>
            <a:r>
              <a:rPr lang="en-US" dirty="0"/>
              <a:t>- What it should/should not do</a:t>
            </a:r>
          </a:p>
          <a:p>
            <a:pPr lvl="1"/>
            <a:r>
              <a:rPr lang="en-US" b="1" dirty="0"/>
              <a:t>Provide context </a:t>
            </a:r>
            <a:r>
              <a:rPr lang="en-US" dirty="0"/>
              <a:t>- Company info, policies, guidelines</a:t>
            </a:r>
          </a:p>
          <a:p>
            <a:r>
              <a:rPr lang="en-US" b="1" dirty="0"/>
              <a:t>Step 4: Handle Memory/State</a:t>
            </a:r>
          </a:p>
          <a:p>
            <a:pPr lvl="1"/>
            <a:r>
              <a:rPr lang="en-US" b="1" dirty="0"/>
              <a:t>Decide what to remember:</a:t>
            </a:r>
          </a:p>
          <a:p>
            <a:pPr lvl="2"/>
            <a:r>
              <a:rPr lang="en-US" dirty="0"/>
              <a:t>Conversation history (short-term)</a:t>
            </a:r>
          </a:p>
          <a:p>
            <a:pPr lvl="2"/>
            <a:r>
              <a:rPr lang="en-US" dirty="0"/>
              <a:t>User preferences (long-term)</a:t>
            </a:r>
          </a:p>
          <a:p>
            <a:pPr lvl="2"/>
            <a:r>
              <a:rPr lang="en-US" dirty="0"/>
              <a:t>Task progress (intermediate)</a:t>
            </a:r>
          </a:p>
          <a:p>
            <a:pPr lvl="1"/>
            <a:r>
              <a:rPr lang="en-US" b="1" dirty="0"/>
              <a:t>Choose storage method </a:t>
            </a:r>
            <a:r>
              <a:rPr lang="en-US" dirty="0"/>
              <a:t>- In-memory, database, or file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0855488E-C01C-2C9B-F4DE-0E19DE7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929" y="240972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D74422-BB82-0E89-35F3-70C6CB53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7520" y="-11020"/>
            <a:ext cx="1589657" cy="983933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4DE93779-5E10-57C4-AB6F-D182A62F1BC9}"/>
              </a:ext>
            </a:extLst>
          </p:cNvPr>
          <p:cNvSpPr/>
          <p:nvPr/>
        </p:nvSpPr>
        <p:spPr>
          <a:xfrm>
            <a:off x="8567520" y="867440"/>
            <a:ext cx="1619395" cy="396183"/>
          </a:xfrm>
          <a:prstGeom prst="strip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0D7AD4-2C39-5CEE-F21D-CA185CB58954}"/>
              </a:ext>
            </a:extLst>
          </p:cNvPr>
          <p:cNvSpPr/>
          <p:nvPr/>
        </p:nvSpPr>
        <p:spPr>
          <a:xfrm>
            <a:off x="5582305" y="202269"/>
            <a:ext cx="928361" cy="508846"/>
          </a:xfrm>
          <a:prstGeom prst="wedgeRectCallout">
            <a:avLst>
              <a:gd name="adj1" fmla="val 114405"/>
              <a:gd name="adj2" fmla="val 871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System prompt</a:t>
            </a:r>
            <a:endParaRPr lang="en-GB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CF31F-1CC9-939B-15A2-C8FA8263785F}"/>
              </a:ext>
            </a:extLst>
          </p:cNvPr>
          <p:cNvSpPr txBox="1"/>
          <p:nvPr/>
        </p:nvSpPr>
        <p:spPr>
          <a:xfrm>
            <a:off x="8530565" y="1346111"/>
            <a:ext cx="1693304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Build a KYC application</a:t>
            </a:r>
            <a:endParaRPr lang="en-GB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942333A-E998-FD06-74C6-285BDA5D99F7}"/>
              </a:ext>
            </a:extLst>
          </p:cNvPr>
          <p:cNvSpPr/>
          <p:nvPr/>
        </p:nvSpPr>
        <p:spPr>
          <a:xfrm>
            <a:off x="10601105" y="1738019"/>
            <a:ext cx="928361" cy="508846"/>
          </a:xfrm>
          <a:prstGeom prst="wedgeRectCallout">
            <a:avLst>
              <a:gd name="adj1" fmla="val -98377"/>
              <a:gd name="adj2" fmla="val -6644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User prompt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n8n</a:t>
            </a:r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dirty="0"/>
              <a:t>Repeat until task complete</a:t>
            </a:r>
          </a:p>
          <a:p>
            <a:r>
              <a:rPr lang="en-IN" b="1" dirty="0"/>
              <a:t>Step 6: Add Error Handling</a:t>
            </a:r>
          </a:p>
          <a:p>
            <a:pPr lvl="1"/>
            <a:r>
              <a:rPr lang="en-US" b="1" dirty="0"/>
              <a:t>Tool failures </a:t>
            </a:r>
            <a:r>
              <a:rPr lang="en-US" dirty="0"/>
              <a:t>- What if API is down?</a:t>
            </a:r>
          </a:p>
          <a:p>
            <a:pPr lvl="1"/>
            <a:r>
              <a:rPr lang="en-US" b="1" dirty="0"/>
              <a:t>Invalid inputs </a:t>
            </a:r>
            <a:r>
              <a:rPr lang="en-US" dirty="0"/>
              <a:t>- How to handle bad data?</a:t>
            </a:r>
          </a:p>
          <a:p>
            <a:pPr lvl="1"/>
            <a:r>
              <a:rPr lang="en-US" b="1" dirty="0"/>
              <a:t>Clarification </a:t>
            </a:r>
            <a:r>
              <a:rPr lang="en-US" dirty="0"/>
              <a:t>- Ask user when confused</a:t>
            </a:r>
          </a:p>
          <a:p>
            <a:pPr lvl="1"/>
            <a:r>
              <a:rPr lang="en-US" b="1" dirty="0"/>
              <a:t>Fallback responses </a:t>
            </a:r>
            <a:r>
              <a:rPr lang="en-US" dirty="0"/>
              <a:t>- When agent cannot help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7: Test and Iterate</a:t>
            </a:r>
          </a:p>
          <a:p>
            <a:pPr lvl="1"/>
            <a:r>
              <a:rPr lang="en-US" b="1" dirty="0"/>
              <a:t>Test happy paths </a:t>
            </a:r>
            <a:r>
              <a:rPr lang="en-US" dirty="0"/>
              <a:t>- Normal use cases</a:t>
            </a:r>
          </a:p>
          <a:p>
            <a:pPr lvl="1"/>
            <a:r>
              <a:rPr lang="en-US" b="1" dirty="0"/>
              <a:t>Test edge cases </a:t>
            </a:r>
            <a:r>
              <a:rPr lang="en-US" dirty="0"/>
              <a:t>- Unusual requests, errors</a:t>
            </a:r>
          </a:p>
          <a:p>
            <a:pPr lvl="1"/>
            <a:r>
              <a:rPr lang="en-US" b="1" dirty="0"/>
              <a:t>Evaluate responses </a:t>
            </a:r>
            <a:r>
              <a:rPr lang="en-US" dirty="0"/>
              <a:t>- Accurate? Helpful? On-brand?</a:t>
            </a:r>
          </a:p>
          <a:p>
            <a:pPr lvl="1"/>
            <a:r>
              <a:rPr lang="en-US" b="1" dirty="0"/>
              <a:t>Refine prompts </a:t>
            </a:r>
            <a:r>
              <a:rPr lang="en-US" dirty="0"/>
              <a:t>- Based on what goes wrong</a:t>
            </a:r>
          </a:p>
          <a:p>
            <a:pPr lvl="1"/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</a:t>
            </a:r>
            <a:r>
              <a:rPr lang="en-GB" sz="1200" dirty="0" err="1"/>
              <a:t>andand</a:t>
            </a:r>
            <a:r>
              <a:rPr lang="en-GB" sz="1200" dirty="0"/>
              <a:t>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Actually Building Our First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1: Setup and Imports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23826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OpenAI Agents SDK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running multiple queries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to convert functions into agent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load_dotenv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Loads API keys from .env 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Installations</a:t>
            </a:r>
          </a:p>
          <a:p>
            <a:endParaRPr lang="en-IN" dirty="0"/>
          </a:p>
          <a:p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-agents  </a:t>
            </a:r>
            <a:r>
              <a:rPr lang="en-IN" b="1" dirty="0" err="1"/>
              <a:t>dotenv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46964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@function_tool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tells the agent that it is a callable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“””  …  ‘’’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Docstring helps the agent decide if and when to use this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  <a:endParaRPr lang="en-GB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</a:t>
                      </a:r>
                      <a:r>
                        <a:rPr lang="en-IN" dirty="0" err="1"/>
                        <a:t>QandA</a:t>
                      </a:r>
                      <a:r>
                        <a:rPr lang="en-IN" dirty="0"/>
                        <a:t>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3: Create Agent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832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Identifies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Which LLM to use?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available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prompt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448D-B46A-6B2B-7ED1-9B170BA8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C915-B5AC-537D-8432-C0FEBDB1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What will we cover?</a:t>
            </a:r>
          </a:p>
          <a:p>
            <a:pPr lvl="1"/>
            <a:r>
              <a:rPr lang="en-IN" dirty="0"/>
              <a:t>Agentic AI concepts, Design Ideas, Prompt Engineering, Working with LLMs, Creating Agents, Technologies: Open AI APIs for creating Agents (Chat Completions, Response, Agents), </a:t>
            </a:r>
            <a:r>
              <a:rPr lang="en-IN" dirty="0" err="1"/>
              <a:t>LangChain</a:t>
            </a:r>
            <a:r>
              <a:rPr lang="en-IN" dirty="0"/>
              <a:t> and </a:t>
            </a:r>
            <a:r>
              <a:rPr lang="en-IN" dirty="0" err="1"/>
              <a:t>LangChain</a:t>
            </a:r>
            <a:r>
              <a:rPr lang="en-IN" dirty="0"/>
              <a:t> Expression Language (LCL) basics, </a:t>
            </a:r>
            <a:r>
              <a:rPr lang="en-IN" dirty="0" err="1"/>
              <a:t>LangGraph</a:t>
            </a:r>
            <a:r>
              <a:rPr lang="en-IN" dirty="0"/>
              <a:t>, </a:t>
            </a:r>
            <a:r>
              <a:rPr lang="en-IN" dirty="0" err="1"/>
              <a:t>CrewAI</a:t>
            </a:r>
            <a:r>
              <a:rPr lang="en-IN" dirty="0"/>
              <a:t>, Microsoft </a:t>
            </a:r>
            <a:r>
              <a:rPr lang="en-IN" dirty="0" err="1"/>
              <a:t>Autogen</a:t>
            </a:r>
            <a:r>
              <a:rPr lang="en-IN" dirty="0"/>
              <a:t>, No Code/Low Code: n8n and OpenAI Agent Builder, Deploying Agents using Docker and AWS, AWS Bedrock, AI Observability, Explainability</a:t>
            </a:r>
          </a:p>
          <a:p>
            <a:r>
              <a:rPr lang="en-IN" dirty="0"/>
              <a:t>What will we NOT cover?</a:t>
            </a:r>
          </a:p>
          <a:p>
            <a:pPr lvl="1"/>
            <a:r>
              <a:rPr lang="en-IN" dirty="0"/>
              <a:t>Python programming</a:t>
            </a:r>
          </a:p>
          <a:p>
            <a:r>
              <a:rPr lang="en-IN" dirty="0"/>
              <a:t>What will you be expected to know?</a:t>
            </a:r>
          </a:p>
          <a:p>
            <a:pPr lvl="1"/>
            <a:r>
              <a:rPr lang="en-IN" dirty="0"/>
              <a:t>Basics of Python (Writing simple programs, I/O, File I/O, Creating classes and objects, Conditions, Looping), Basics of SQL and JSON</a:t>
            </a:r>
          </a:p>
          <a:p>
            <a:r>
              <a:rPr lang="en-IN" dirty="0"/>
              <a:t>What will be the course structure?</a:t>
            </a:r>
          </a:p>
          <a:p>
            <a:pPr lvl="1"/>
            <a:r>
              <a:rPr lang="en-GB" dirty="0"/>
              <a:t>Similar to </a:t>
            </a:r>
            <a:r>
              <a:rPr lang="en-GB" i="1" dirty="0"/>
              <a:t>What will we cover?</a:t>
            </a:r>
            <a:r>
              <a:rPr lang="en-GB" dirty="0"/>
              <a:t> point earlier, with some changes</a:t>
            </a:r>
          </a:p>
          <a:p>
            <a:r>
              <a:rPr lang="en-GB" dirty="0"/>
              <a:t>What will we NOT be doing in the sessions?</a:t>
            </a:r>
          </a:p>
          <a:p>
            <a:pPr lvl="1"/>
            <a:r>
              <a:rPr lang="en-GB" dirty="0"/>
              <a:t>Actually writing code – I have created examples, which I will explain</a:t>
            </a:r>
          </a:p>
          <a:p>
            <a:pPr lvl="1"/>
            <a:r>
              <a:rPr lang="en-GB" dirty="0"/>
              <a:t>Q&amp;A during the session – Participants will be on mute (Please 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1742883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4: Prepare Test Queries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01164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queries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queries to be sent to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async def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 this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Queries are in natural (human) language</a:t>
            </a:r>
          </a:p>
          <a:p>
            <a:endParaRPr lang="en-IN" b="1" dirty="0"/>
          </a:p>
          <a:p>
            <a:r>
              <a:rPr lang="en-IN" b="1" dirty="0"/>
              <a:t>Agent will figure out if and which tool to call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5: Run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08107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Runner.run</a:t>
                      </a:r>
                      <a:r>
                        <a:rPr lang="en-IN" dirty="0"/>
                        <a:t>(agent, query)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agent with a query, [ ] creates a list comprehension, i.e. multiple tasks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asyncio.gather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Runs all tasks simultaneously and waits for all to complete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await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Waits for all results before continuing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6: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502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zip()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Pairs each query with its result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result.final_output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Agent’s final answer, after all tool calls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7: Run the Program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8522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if __name__ == “__main__”: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Python syntax – Only runs if the file is executing directly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asyncio.run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Starts the async event loop and runs main()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EB53-EC29-B5AE-2515-33D62BD6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A50D-8B85-9B95-E29F-4393B0C1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0780-2DD9-B0E0-DBCE-C5943BD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Where to get the course material, slides?</a:t>
            </a:r>
          </a:p>
          <a:p>
            <a:pPr lvl="1"/>
            <a:r>
              <a:rPr lang="en-GB" dirty="0"/>
              <a:t>Please see the title slide</a:t>
            </a:r>
          </a:p>
          <a:p>
            <a:r>
              <a:rPr lang="en-GB" dirty="0"/>
              <a:t>What if we miss a session/some part of it?</a:t>
            </a:r>
          </a:p>
          <a:p>
            <a:pPr lvl="1"/>
            <a:r>
              <a:rPr lang="en-GB" dirty="0"/>
              <a:t>Recordings will be available on </a:t>
            </a:r>
            <a:r>
              <a:rPr lang="en-GB" dirty="0" err="1"/>
              <a:t>Edureka</a:t>
            </a:r>
            <a:r>
              <a:rPr lang="en-GB" dirty="0"/>
              <a:t> site</a:t>
            </a:r>
          </a:p>
          <a:p>
            <a:r>
              <a:rPr lang="en-GB" dirty="0"/>
              <a:t>What if I have a question/problem after the session?</a:t>
            </a:r>
          </a:p>
          <a:p>
            <a:pPr lvl="1"/>
            <a:r>
              <a:rPr lang="en-GB" dirty="0"/>
              <a:t>Please use LinkedIn messenger</a:t>
            </a:r>
          </a:p>
          <a:p>
            <a:r>
              <a:rPr lang="en-GB" dirty="0"/>
              <a:t>What will this training NOT be?</a:t>
            </a:r>
          </a:p>
          <a:p>
            <a:pPr lvl="1"/>
            <a:r>
              <a:rPr lang="en-GB" dirty="0"/>
              <a:t>Full of theory, concepts, case studies – It is about 70% coding/trying out, 30% concepts</a:t>
            </a:r>
          </a:p>
          <a:p>
            <a:r>
              <a:rPr lang="en-GB" dirty="0"/>
              <a:t>What will greatly help?</a:t>
            </a:r>
          </a:p>
          <a:p>
            <a:pPr lvl="1"/>
            <a:r>
              <a:rPr lang="en-GB" dirty="0"/>
              <a:t>An open mind to try and learn, Patience when we do not seem to understand something at the beginning, Willingness to stick around, Quick installation and set up</a:t>
            </a:r>
          </a:p>
        </p:txBody>
      </p:sp>
    </p:spTree>
    <p:extLst>
      <p:ext uri="{BB962C8B-B14F-4D97-AF65-F5344CB8AC3E}">
        <p14:creationId xmlns:p14="http://schemas.microsoft.com/office/powerpoint/2010/main" val="316576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and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CF0B-E053-B36A-FA74-D6B4519B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204A-45A1-095D-190F-2C83CE29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3566-B8EC-0D86-60A4-E8131AA9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What if I have a question?</a:t>
            </a:r>
          </a:p>
          <a:p>
            <a:pPr lvl="1"/>
            <a:r>
              <a:rPr lang="en-GB" dirty="0"/>
              <a:t>About 15-20 minutes time will be utilized towards the end for Q&amp;A, where those who want to ask questions will be unmuted one by one</a:t>
            </a:r>
          </a:p>
          <a:p>
            <a:r>
              <a:rPr lang="en-GB" dirty="0"/>
              <a:t>Request</a:t>
            </a:r>
          </a:p>
          <a:p>
            <a:pPr lvl="1"/>
            <a:r>
              <a:rPr lang="en-GB" dirty="0"/>
              <a:t>While asking queries, please be brief and to the point – Let us not use this time for personal installation/case study problems etc</a:t>
            </a:r>
          </a:p>
          <a:p>
            <a:r>
              <a:rPr lang="en-GB" dirty="0"/>
              <a:t>Pace</a:t>
            </a:r>
          </a:p>
          <a:p>
            <a:pPr lvl="1"/>
            <a:r>
              <a:rPr lang="en-GB" dirty="0"/>
              <a:t>Will be fast – Please be ready to get adjusted to it</a:t>
            </a:r>
          </a:p>
          <a:p>
            <a:r>
              <a:rPr lang="en-GB" b="1" dirty="0">
                <a:solidFill>
                  <a:srgbClr val="FF0000"/>
                </a:solidFill>
              </a:rPr>
              <a:t>Feedback and Rating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EVERY session has feedback and rating about </a:t>
            </a:r>
            <a:r>
              <a:rPr lang="en-GB" b="1" i="1" dirty="0">
                <a:solidFill>
                  <a:srgbClr val="FF0000"/>
                </a:solidFill>
              </a:rPr>
              <a:t>that</a:t>
            </a:r>
            <a:r>
              <a:rPr lang="en-GB" b="1" dirty="0">
                <a:solidFill>
                  <a:srgbClr val="FF0000"/>
                </a:solidFill>
              </a:rPr>
              <a:t> session – PLEASE MAKE SURE YOU GIVE IT EVERY TIME – Request you to only stick to EXCELLENT or POOR WITH 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2512506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12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Download and install Python </a:t>
            </a:r>
            <a:r>
              <a:rPr lang="en-IN" b="1" dirty="0"/>
              <a:t>Version 3.12 </a:t>
            </a:r>
            <a:r>
              <a:rPr lang="en-IN" dirty="0"/>
              <a:t>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  <a:endParaRPr lang="en-IN" b="1" dirty="0"/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Install Docker (</a:t>
            </a:r>
            <a:r>
              <a:rPr lang="en-IN" dirty="0">
                <a:hlinkClick r:id="rId4"/>
              </a:rPr>
              <a:t>https://www.docker.com/get-started/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Windows/Mac: Docker Desktop, Linux: Docker CLI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venv</a:t>
            </a:r>
            <a:endParaRPr lang="en-IN" b="1" dirty="0"/>
          </a:p>
          <a:p>
            <a:pPr lvl="1"/>
            <a:r>
              <a:rPr lang="en-IN" b="1" dirty="0" err="1"/>
              <a:t>venv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 </a:t>
            </a:r>
            <a:r>
              <a:rPr lang="en-IN" b="1" dirty="0" err="1"/>
              <a:t>openai</a:t>
            </a:r>
            <a:r>
              <a:rPr lang="en-IN" b="1" dirty="0"/>
              <a:t>-agents</a:t>
            </a:r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53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80F5-A3DF-C978-CF19-E2FF3678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Verus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F441-D2CC-7973-1B50-573CB2DA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 → “What should I do next?” (Drives actions)</a:t>
            </a:r>
          </a:p>
          <a:p>
            <a:r>
              <a:rPr lang="en-US" dirty="0"/>
              <a:t>Reflection → “Is what I did correct?” (Audits outcomes)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1623A-4447-4AF9-15AA-D3BAE2F51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87613"/>
              </p:ext>
            </p:extLst>
          </p:nvPr>
        </p:nvGraphicFramePr>
        <p:xfrm>
          <a:off x="838200" y="2885123"/>
          <a:ext cx="10515600" cy="32918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724624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902319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19720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ReAct (Reason + Act)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Reflection Pattern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while acting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</a:t>
                      </a:r>
                      <a:r>
                        <a:rPr lang="en-GB" b="1"/>
                        <a:t>about the answer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41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Before </a:t>
                      </a:r>
                      <a:r>
                        <a:rPr lang="en-GB" b="1"/>
                        <a:t>each action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a draft or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3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Main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Decide </a:t>
                      </a:r>
                      <a:r>
                        <a:rPr lang="en-GB" b="1"/>
                        <a:t>next step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Check / improve correctness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4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Uses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Yes (search, DB, APIs,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Usually no (LLM-only)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60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/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Self-critique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89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Error handling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during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Fix errors </a:t>
                      </a:r>
                      <a:r>
                        <a:rPr lang="en-GB" b="1"/>
                        <a:t>after execution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81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Faster end-to-end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Slower (extra step)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87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Typical use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workflows,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Validation, QA, grading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42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97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64162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Vector store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OpenAI provides a vector store – Upload our data there and use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our own vector store to reduce </a:t>
                      </a:r>
                      <a:r>
                        <a:rPr lang="en-IN" sz="1400" noProof="0" dirty="0" err="1"/>
                        <a:t>sosts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Sample c:\code\agenticai\.env file</a:t>
            </a:r>
          </a:p>
          <a:p>
            <a:endParaRPr lang="en-IN" dirty="0"/>
          </a:p>
          <a:p>
            <a:r>
              <a:rPr lang="en-IN" dirty="0"/>
              <a:t>OPENAI_API_KEY = “</a:t>
            </a:r>
            <a:r>
              <a:rPr lang="en-IN" dirty="0" err="1"/>
              <a:t>sk</a:t>
            </a:r>
            <a:r>
              <a:rPr lang="en-IN" dirty="0"/>
              <a:t>…”</a:t>
            </a:r>
          </a:p>
          <a:p>
            <a:r>
              <a:rPr lang="en-IN" dirty="0"/>
              <a:t>GOOGLE_API_KEY = “AI…”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2360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Model Name</a:t>
                      </a:r>
                      <a:endParaRPr lang="en-GB" sz="14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770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 </a:t>
                      </a:r>
                      <a:r>
                        <a:rPr lang="en-US" b="1"/>
                        <a:t>vector database</a:t>
                      </a:r>
                      <a:r>
                        <a:rPr lang="en-US"/>
                        <a:t> (storage + similarity search)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06927"/>
              </p:ext>
            </p:extLst>
          </p:nvPr>
        </p:nvGraphicFramePr>
        <p:xfrm>
          <a:off x="480034" y="5286575"/>
          <a:ext cx="11080700" cy="109728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2828318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959212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Persistent vector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Knowledge interface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GB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73325</TotalTime>
  <Words>33424</Words>
  <Application>Microsoft Office PowerPoint</Application>
  <PresentationFormat>Widescreen</PresentationFormat>
  <Paragraphs>5124</Paragraphs>
  <Slides>289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302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Before We Start</vt:lpstr>
      <vt:lpstr>FAQ/Important</vt:lpstr>
      <vt:lpstr>FAQ/Important</vt:lpstr>
      <vt:lpstr>FAQ/Important</vt:lpstr>
      <vt:lpstr>Setup</vt:lpstr>
      <vt:lpstr>Local Machine Setup</vt:lpstr>
      <vt:lpstr>Using LLMs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ReAct Verus Reflection</vt:lpstr>
      <vt:lpstr>ReWOO Pattern</vt:lpstr>
      <vt:lpstr>Multi-agent Pattern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 and LangGraph</vt:lpstr>
      <vt:lpstr>LangChain</vt:lpstr>
      <vt:lpstr>Code Examples (C:\code\agenticai\9_general\langchain_basics)</vt:lpstr>
      <vt:lpstr>LangChain versus LangGraph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550</cp:revision>
  <dcterms:created xsi:type="dcterms:W3CDTF">2025-07-21T11:47:41Z</dcterms:created>
  <dcterms:modified xsi:type="dcterms:W3CDTF">2026-01-12T14:10:21Z</dcterms:modified>
</cp:coreProperties>
</file>